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7" r:id="rId5"/>
    <p:sldId id="258" r:id="rId6"/>
    <p:sldId id="259" r:id="rId7"/>
    <p:sldId id="268" r:id="rId8"/>
    <p:sldId id="267" r:id="rId9"/>
    <p:sldId id="260" r:id="rId10"/>
    <p:sldId id="263"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C6AD40B-FB52-60EB-1EB8-9FF3C45625F6}" v="48" dt="2025-10-27T14:12:49.936"/>
    <p1510:client id="{F69C8B41-D8F6-98A9-2447-D4F36B7E09BB}" v="3" dt="2025-10-26T14:07:49.53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25" autoAdjust="0"/>
    <p:restoredTop sz="94660"/>
  </p:normalViewPr>
  <p:slideViewPr>
    <p:cSldViewPr snapToGrid="0">
      <p:cViewPr varScale="1">
        <p:scale>
          <a:sx n="97" d="100"/>
          <a:sy n="97" d="100"/>
        </p:scale>
        <p:origin x="3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taylor@petronia.co.uk" userId="S::urn:spo:guest#ptaylor@petronia.co.uk::" providerId="AD" clId="Web-{F69C8B41-D8F6-98A9-2447-D4F36B7E09BB}"/>
    <pc:docChg chg="modSld">
      <pc:chgData name="ptaylor@petronia.co.uk" userId="S::urn:spo:guest#ptaylor@petronia.co.uk::" providerId="AD" clId="Web-{F69C8B41-D8F6-98A9-2447-D4F36B7E09BB}" dt="2025-10-26T14:07:49.539" v="2" actId="20577"/>
      <pc:docMkLst>
        <pc:docMk/>
      </pc:docMkLst>
      <pc:sldChg chg="modSp">
        <pc:chgData name="ptaylor@petronia.co.uk" userId="S::urn:spo:guest#ptaylor@petronia.co.uk::" providerId="AD" clId="Web-{F69C8B41-D8F6-98A9-2447-D4F36B7E09BB}" dt="2025-10-26T14:07:49.539" v="2" actId="20577"/>
        <pc:sldMkLst>
          <pc:docMk/>
          <pc:sldMk cId="2563480252" sldId="257"/>
        </pc:sldMkLst>
        <pc:spChg chg="mod">
          <ac:chgData name="ptaylor@petronia.co.uk" userId="S::urn:spo:guest#ptaylor@petronia.co.uk::" providerId="AD" clId="Web-{F69C8B41-D8F6-98A9-2447-D4F36B7E09BB}" dt="2025-10-26T14:07:49.539" v="2" actId="20577"/>
          <ac:spMkLst>
            <pc:docMk/>
            <pc:sldMk cId="2563480252" sldId="257"/>
            <ac:spMk id="3" creationId="{B0F93ACF-F32E-3DF4-BFA7-B3086CFF6906}"/>
          </ac:spMkLst>
        </pc:spChg>
      </pc:sldChg>
    </pc:docChg>
  </pc:docChgLst>
  <pc:docChgLst>
    <pc:chgData name="ptaylor@petronia.co.uk" userId="S::urn:spo:guest#ptaylor@petronia.co.uk::" providerId="AD" clId="Web-{EC6AD40B-FB52-60EB-1EB8-9FF3C45625F6}"/>
    <pc:docChg chg="addSld delSld modSld sldOrd">
      <pc:chgData name="ptaylor@petronia.co.uk" userId="S::urn:spo:guest#ptaylor@petronia.co.uk::" providerId="AD" clId="Web-{EC6AD40B-FB52-60EB-1EB8-9FF3C45625F6}" dt="2025-10-27T14:12:49.936" v="45" actId="20577"/>
      <pc:docMkLst>
        <pc:docMk/>
      </pc:docMkLst>
      <pc:sldChg chg="modSp">
        <pc:chgData name="ptaylor@petronia.co.uk" userId="S::urn:spo:guest#ptaylor@petronia.co.uk::" providerId="AD" clId="Web-{EC6AD40B-FB52-60EB-1EB8-9FF3C45625F6}" dt="2025-10-27T14:12:06.216" v="35" actId="14100"/>
        <pc:sldMkLst>
          <pc:docMk/>
          <pc:sldMk cId="3048013177" sldId="258"/>
        </pc:sldMkLst>
        <pc:spChg chg="mod">
          <ac:chgData name="ptaylor@petronia.co.uk" userId="S::urn:spo:guest#ptaylor@petronia.co.uk::" providerId="AD" clId="Web-{EC6AD40B-FB52-60EB-1EB8-9FF3C45625F6}" dt="2025-10-27T14:12:06.216" v="35" actId="14100"/>
          <ac:spMkLst>
            <pc:docMk/>
            <pc:sldMk cId="3048013177" sldId="258"/>
            <ac:spMk id="2" creationId="{4867100B-9828-C09A-E5C1-BF9EA5418F80}"/>
          </ac:spMkLst>
        </pc:spChg>
        <pc:spChg chg="mod">
          <ac:chgData name="ptaylor@petronia.co.uk" userId="S::urn:spo:guest#ptaylor@petronia.co.uk::" providerId="AD" clId="Web-{EC6AD40B-FB52-60EB-1EB8-9FF3C45625F6}" dt="2025-10-27T14:11:43.528" v="22" actId="20577"/>
          <ac:spMkLst>
            <pc:docMk/>
            <pc:sldMk cId="3048013177" sldId="258"/>
            <ac:spMk id="6" creationId="{5864913F-FB5F-319B-93BE-49CEC1D3CFA0}"/>
          </ac:spMkLst>
        </pc:spChg>
      </pc:sldChg>
      <pc:sldChg chg="modSp">
        <pc:chgData name="ptaylor@petronia.co.uk" userId="S::urn:spo:guest#ptaylor@petronia.co.uk::" providerId="AD" clId="Web-{EC6AD40B-FB52-60EB-1EB8-9FF3C45625F6}" dt="2025-10-27T14:12:49.936" v="45" actId="20577"/>
        <pc:sldMkLst>
          <pc:docMk/>
          <pc:sldMk cId="3722638928" sldId="260"/>
        </pc:sldMkLst>
        <pc:spChg chg="mod">
          <ac:chgData name="ptaylor@petronia.co.uk" userId="S::urn:spo:guest#ptaylor@petronia.co.uk::" providerId="AD" clId="Web-{EC6AD40B-FB52-60EB-1EB8-9FF3C45625F6}" dt="2025-10-27T14:12:49.936" v="45" actId="20577"/>
          <ac:spMkLst>
            <pc:docMk/>
            <pc:sldMk cId="3722638928" sldId="260"/>
            <ac:spMk id="3" creationId="{2FCC9A29-B7FC-8FC6-E2C8-68A23E1607C4}"/>
          </ac:spMkLst>
        </pc:spChg>
      </pc:sldChg>
      <pc:sldChg chg="add del">
        <pc:chgData name="ptaylor@petronia.co.uk" userId="S::urn:spo:guest#ptaylor@petronia.co.uk::" providerId="AD" clId="Web-{EC6AD40B-FB52-60EB-1EB8-9FF3C45625F6}" dt="2025-10-27T10:01:25.869" v="4"/>
        <pc:sldMkLst>
          <pc:docMk/>
          <pc:sldMk cId="1378328027" sldId="265"/>
        </pc:sldMkLst>
      </pc:sldChg>
      <pc:sldChg chg="del">
        <pc:chgData name="ptaylor@petronia.co.uk" userId="S::urn:spo:guest#ptaylor@petronia.co.uk::" providerId="AD" clId="Web-{EC6AD40B-FB52-60EB-1EB8-9FF3C45625F6}" dt="2025-10-27T10:01:36.322" v="6"/>
        <pc:sldMkLst>
          <pc:docMk/>
          <pc:sldMk cId="1187558711" sldId="266"/>
        </pc:sldMkLst>
      </pc:sldChg>
      <pc:sldChg chg="add ord">
        <pc:chgData name="ptaylor@petronia.co.uk" userId="S::urn:spo:guest#ptaylor@petronia.co.uk::" providerId="AD" clId="Web-{EC6AD40B-FB52-60EB-1EB8-9FF3C45625F6}" dt="2025-10-27T10:00:52.869" v="1"/>
        <pc:sldMkLst>
          <pc:docMk/>
          <pc:sldMk cId="3198733359" sldId="267"/>
        </pc:sldMkLst>
      </pc:sldChg>
      <pc:sldChg chg="add">
        <pc:chgData name="ptaylor@petronia.co.uk" userId="S::urn:spo:guest#ptaylor@petronia.co.uk::" providerId="AD" clId="Web-{EC6AD40B-FB52-60EB-1EB8-9FF3C45625F6}" dt="2025-10-27T10:01:33.025" v="5"/>
        <pc:sldMkLst>
          <pc:docMk/>
          <pc:sldMk cId="19226736" sldId="268"/>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EBC58-EC5B-04D4-7F94-83CBC1D78A0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B231752-1CD6-F4F2-16D6-A273CCA4FEA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EF25BB7-B71E-75B9-9FD9-4279FB925802}"/>
              </a:ext>
            </a:extLst>
          </p:cNvPr>
          <p:cNvSpPr>
            <a:spLocks noGrp="1"/>
          </p:cNvSpPr>
          <p:nvPr>
            <p:ph type="dt" sz="half" idx="10"/>
          </p:nvPr>
        </p:nvSpPr>
        <p:spPr/>
        <p:txBody>
          <a:bodyPr/>
          <a:lstStyle/>
          <a:p>
            <a:fld id="{6E8D55BF-64D7-4BB0-B95B-3C592B9C9EBB}" type="datetimeFigureOut">
              <a:rPr lang="en-GB" smtClean="0"/>
              <a:t>27/10/2025</a:t>
            </a:fld>
            <a:endParaRPr lang="en-GB"/>
          </a:p>
        </p:txBody>
      </p:sp>
      <p:sp>
        <p:nvSpPr>
          <p:cNvPr id="5" name="Footer Placeholder 4">
            <a:extLst>
              <a:ext uri="{FF2B5EF4-FFF2-40B4-BE49-F238E27FC236}">
                <a16:creationId xmlns:a16="http://schemas.microsoft.com/office/drawing/2014/main" id="{8B6CC9B2-F5F3-32B3-24DD-260A58CFB65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5CB26DC-42EC-2A50-73FE-772D660172FF}"/>
              </a:ext>
            </a:extLst>
          </p:cNvPr>
          <p:cNvSpPr>
            <a:spLocks noGrp="1"/>
          </p:cNvSpPr>
          <p:nvPr>
            <p:ph type="sldNum" sz="quarter" idx="12"/>
          </p:nvPr>
        </p:nvSpPr>
        <p:spPr/>
        <p:txBody>
          <a:bodyPr/>
          <a:lstStyle/>
          <a:p>
            <a:fld id="{A6212D01-CC5D-441F-A6E7-76F559D34FDD}" type="slidenum">
              <a:rPr lang="en-GB" smtClean="0"/>
              <a:t>‹#›</a:t>
            </a:fld>
            <a:endParaRPr lang="en-GB"/>
          </a:p>
        </p:txBody>
      </p:sp>
    </p:spTree>
    <p:extLst>
      <p:ext uri="{BB962C8B-B14F-4D97-AF65-F5344CB8AC3E}">
        <p14:creationId xmlns:p14="http://schemas.microsoft.com/office/powerpoint/2010/main" val="27047799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367A92-C135-25CC-691A-99261D0628B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871CA08-CB39-397A-D07E-574A7B543C1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551223D-29E4-09E7-42A5-163C5202F6C2}"/>
              </a:ext>
            </a:extLst>
          </p:cNvPr>
          <p:cNvSpPr>
            <a:spLocks noGrp="1"/>
          </p:cNvSpPr>
          <p:nvPr>
            <p:ph type="dt" sz="half" idx="10"/>
          </p:nvPr>
        </p:nvSpPr>
        <p:spPr/>
        <p:txBody>
          <a:bodyPr/>
          <a:lstStyle/>
          <a:p>
            <a:fld id="{6E8D55BF-64D7-4BB0-B95B-3C592B9C9EBB}" type="datetimeFigureOut">
              <a:rPr lang="en-GB" smtClean="0"/>
              <a:t>27/10/2025</a:t>
            </a:fld>
            <a:endParaRPr lang="en-GB"/>
          </a:p>
        </p:txBody>
      </p:sp>
      <p:sp>
        <p:nvSpPr>
          <p:cNvPr id="5" name="Footer Placeholder 4">
            <a:extLst>
              <a:ext uri="{FF2B5EF4-FFF2-40B4-BE49-F238E27FC236}">
                <a16:creationId xmlns:a16="http://schemas.microsoft.com/office/drawing/2014/main" id="{63991785-E0A7-5D61-F7E7-526E0AAD7CC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104882E-07D4-CA11-7DB4-53B63923AF8E}"/>
              </a:ext>
            </a:extLst>
          </p:cNvPr>
          <p:cNvSpPr>
            <a:spLocks noGrp="1"/>
          </p:cNvSpPr>
          <p:nvPr>
            <p:ph type="sldNum" sz="quarter" idx="12"/>
          </p:nvPr>
        </p:nvSpPr>
        <p:spPr/>
        <p:txBody>
          <a:bodyPr/>
          <a:lstStyle/>
          <a:p>
            <a:fld id="{A6212D01-CC5D-441F-A6E7-76F559D34FDD}" type="slidenum">
              <a:rPr lang="en-GB" smtClean="0"/>
              <a:t>‹#›</a:t>
            </a:fld>
            <a:endParaRPr lang="en-GB"/>
          </a:p>
        </p:txBody>
      </p:sp>
    </p:spTree>
    <p:extLst>
      <p:ext uri="{BB962C8B-B14F-4D97-AF65-F5344CB8AC3E}">
        <p14:creationId xmlns:p14="http://schemas.microsoft.com/office/powerpoint/2010/main" val="10300043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6A0F98E-3093-BCE9-F76F-B60BDAE3458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B6D40DD-C917-4B7D-3E3D-81A42CF54EA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4A6F3AF-35B7-6887-A0EA-7199C23B7515}"/>
              </a:ext>
            </a:extLst>
          </p:cNvPr>
          <p:cNvSpPr>
            <a:spLocks noGrp="1"/>
          </p:cNvSpPr>
          <p:nvPr>
            <p:ph type="dt" sz="half" idx="10"/>
          </p:nvPr>
        </p:nvSpPr>
        <p:spPr/>
        <p:txBody>
          <a:bodyPr/>
          <a:lstStyle/>
          <a:p>
            <a:fld id="{6E8D55BF-64D7-4BB0-B95B-3C592B9C9EBB}" type="datetimeFigureOut">
              <a:rPr lang="en-GB" smtClean="0"/>
              <a:t>27/10/2025</a:t>
            </a:fld>
            <a:endParaRPr lang="en-GB"/>
          </a:p>
        </p:txBody>
      </p:sp>
      <p:sp>
        <p:nvSpPr>
          <p:cNvPr id="5" name="Footer Placeholder 4">
            <a:extLst>
              <a:ext uri="{FF2B5EF4-FFF2-40B4-BE49-F238E27FC236}">
                <a16:creationId xmlns:a16="http://schemas.microsoft.com/office/drawing/2014/main" id="{D07BF4C1-187C-DA76-82EF-9DB158D152C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5422AA6-DD9B-848E-EDC0-E43FFBA7F3E1}"/>
              </a:ext>
            </a:extLst>
          </p:cNvPr>
          <p:cNvSpPr>
            <a:spLocks noGrp="1"/>
          </p:cNvSpPr>
          <p:nvPr>
            <p:ph type="sldNum" sz="quarter" idx="12"/>
          </p:nvPr>
        </p:nvSpPr>
        <p:spPr/>
        <p:txBody>
          <a:bodyPr/>
          <a:lstStyle/>
          <a:p>
            <a:fld id="{A6212D01-CC5D-441F-A6E7-76F559D34FDD}" type="slidenum">
              <a:rPr lang="en-GB" smtClean="0"/>
              <a:t>‹#›</a:t>
            </a:fld>
            <a:endParaRPr lang="en-GB"/>
          </a:p>
        </p:txBody>
      </p:sp>
    </p:spTree>
    <p:extLst>
      <p:ext uri="{BB962C8B-B14F-4D97-AF65-F5344CB8AC3E}">
        <p14:creationId xmlns:p14="http://schemas.microsoft.com/office/powerpoint/2010/main" val="30991501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570526-3F02-6479-5280-99937B88164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970F3AC-D150-75FC-9DCC-01AAB2B6401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167AA79-9210-0EE7-74ED-19FD03286806}"/>
              </a:ext>
            </a:extLst>
          </p:cNvPr>
          <p:cNvSpPr>
            <a:spLocks noGrp="1"/>
          </p:cNvSpPr>
          <p:nvPr>
            <p:ph type="dt" sz="half" idx="10"/>
          </p:nvPr>
        </p:nvSpPr>
        <p:spPr/>
        <p:txBody>
          <a:bodyPr/>
          <a:lstStyle/>
          <a:p>
            <a:fld id="{6E8D55BF-64D7-4BB0-B95B-3C592B9C9EBB}" type="datetimeFigureOut">
              <a:rPr lang="en-GB" smtClean="0"/>
              <a:t>27/10/2025</a:t>
            </a:fld>
            <a:endParaRPr lang="en-GB"/>
          </a:p>
        </p:txBody>
      </p:sp>
      <p:sp>
        <p:nvSpPr>
          <p:cNvPr id="5" name="Footer Placeholder 4">
            <a:extLst>
              <a:ext uri="{FF2B5EF4-FFF2-40B4-BE49-F238E27FC236}">
                <a16:creationId xmlns:a16="http://schemas.microsoft.com/office/drawing/2014/main" id="{A5412783-A050-C78A-C99E-0169B7F38BD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A02CAAE-8308-D984-204D-BC44DABB0095}"/>
              </a:ext>
            </a:extLst>
          </p:cNvPr>
          <p:cNvSpPr>
            <a:spLocks noGrp="1"/>
          </p:cNvSpPr>
          <p:nvPr>
            <p:ph type="sldNum" sz="quarter" idx="12"/>
          </p:nvPr>
        </p:nvSpPr>
        <p:spPr/>
        <p:txBody>
          <a:bodyPr/>
          <a:lstStyle/>
          <a:p>
            <a:fld id="{A6212D01-CC5D-441F-A6E7-76F559D34FDD}" type="slidenum">
              <a:rPr lang="en-GB" smtClean="0"/>
              <a:t>‹#›</a:t>
            </a:fld>
            <a:endParaRPr lang="en-GB"/>
          </a:p>
        </p:txBody>
      </p:sp>
    </p:spTree>
    <p:extLst>
      <p:ext uri="{BB962C8B-B14F-4D97-AF65-F5344CB8AC3E}">
        <p14:creationId xmlns:p14="http://schemas.microsoft.com/office/powerpoint/2010/main" val="2211694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C70342-6ECC-4462-ED39-076CB8D1A05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D238DE8-9CE5-3005-818E-625232105AE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CCF41E-24D3-BBCF-CE80-3FBC41403EE1}"/>
              </a:ext>
            </a:extLst>
          </p:cNvPr>
          <p:cNvSpPr>
            <a:spLocks noGrp="1"/>
          </p:cNvSpPr>
          <p:nvPr>
            <p:ph type="dt" sz="half" idx="10"/>
          </p:nvPr>
        </p:nvSpPr>
        <p:spPr/>
        <p:txBody>
          <a:bodyPr/>
          <a:lstStyle/>
          <a:p>
            <a:fld id="{6E8D55BF-64D7-4BB0-B95B-3C592B9C9EBB}" type="datetimeFigureOut">
              <a:rPr lang="en-GB" smtClean="0"/>
              <a:t>27/10/2025</a:t>
            </a:fld>
            <a:endParaRPr lang="en-GB"/>
          </a:p>
        </p:txBody>
      </p:sp>
      <p:sp>
        <p:nvSpPr>
          <p:cNvPr id="5" name="Footer Placeholder 4">
            <a:extLst>
              <a:ext uri="{FF2B5EF4-FFF2-40B4-BE49-F238E27FC236}">
                <a16:creationId xmlns:a16="http://schemas.microsoft.com/office/drawing/2014/main" id="{A387E3DD-1248-A476-2BFE-BFFF019EA56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E365D2C-431F-40B6-8D15-25A7F29DC2CE}"/>
              </a:ext>
            </a:extLst>
          </p:cNvPr>
          <p:cNvSpPr>
            <a:spLocks noGrp="1"/>
          </p:cNvSpPr>
          <p:nvPr>
            <p:ph type="sldNum" sz="quarter" idx="12"/>
          </p:nvPr>
        </p:nvSpPr>
        <p:spPr/>
        <p:txBody>
          <a:bodyPr/>
          <a:lstStyle/>
          <a:p>
            <a:fld id="{A6212D01-CC5D-441F-A6E7-76F559D34FDD}" type="slidenum">
              <a:rPr lang="en-GB" smtClean="0"/>
              <a:t>‹#›</a:t>
            </a:fld>
            <a:endParaRPr lang="en-GB"/>
          </a:p>
        </p:txBody>
      </p:sp>
    </p:spTree>
    <p:extLst>
      <p:ext uri="{BB962C8B-B14F-4D97-AF65-F5344CB8AC3E}">
        <p14:creationId xmlns:p14="http://schemas.microsoft.com/office/powerpoint/2010/main" val="27068050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B8B38E-0F46-01C1-0A1B-C7C4583DE82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CA6EE0D-8A3C-BEC5-5E39-64047F4A343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EB7F948-C535-F334-16F9-FCD367CE34E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B1F84D0-A1B4-EBF8-F960-214884E7D8CA}"/>
              </a:ext>
            </a:extLst>
          </p:cNvPr>
          <p:cNvSpPr>
            <a:spLocks noGrp="1"/>
          </p:cNvSpPr>
          <p:nvPr>
            <p:ph type="dt" sz="half" idx="10"/>
          </p:nvPr>
        </p:nvSpPr>
        <p:spPr/>
        <p:txBody>
          <a:bodyPr/>
          <a:lstStyle/>
          <a:p>
            <a:fld id="{6E8D55BF-64D7-4BB0-B95B-3C592B9C9EBB}" type="datetimeFigureOut">
              <a:rPr lang="en-GB" smtClean="0"/>
              <a:t>27/10/2025</a:t>
            </a:fld>
            <a:endParaRPr lang="en-GB"/>
          </a:p>
        </p:txBody>
      </p:sp>
      <p:sp>
        <p:nvSpPr>
          <p:cNvPr id="6" name="Footer Placeholder 5">
            <a:extLst>
              <a:ext uri="{FF2B5EF4-FFF2-40B4-BE49-F238E27FC236}">
                <a16:creationId xmlns:a16="http://schemas.microsoft.com/office/drawing/2014/main" id="{AABC53D3-4DAF-F469-256D-9B7C3D2EDEF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55B0281-4432-851A-7944-BC049642627D}"/>
              </a:ext>
            </a:extLst>
          </p:cNvPr>
          <p:cNvSpPr>
            <a:spLocks noGrp="1"/>
          </p:cNvSpPr>
          <p:nvPr>
            <p:ph type="sldNum" sz="quarter" idx="12"/>
          </p:nvPr>
        </p:nvSpPr>
        <p:spPr/>
        <p:txBody>
          <a:bodyPr/>
          <a:lstStyle/>
          <a:p>
            <a:fld id="{A6212D01-CC5D-441F-A6E7-76F559D34FDD}" type="slidenum">
              <a:rPr lang="en-GB" smtClean="0"/>
              <a:t>‹#›</a:t>
            </a:fld>
            <a:endParaRPr lang="en-GB"/>
          </a:p>
        </p:txBody>
      </p:sp>
    </p:spTree>
    <p:extLst>
      <p:ext uri="{BB962C8B-B14F-4D97-AF65-F5344CB8AC3E}">
        <p14:creationId xmlns:p14="http://schemas.microsoft.com/office/powerpoint/2010/main" val="5739110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153B0-2202-4024-679B-E7D2F37831D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BB8C43D-4F42-F9B0-8F23-A0C46349BD5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0732988-9513-D2D2-F9C8-79B268C2C73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073CAD5-F268-E674-169E-2F6A0EFC4AF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58C67F8-1668-608E-8520-BD66797269A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0C8B206-B84A-954B-2316-28C1D2F30122}"/>
              </a:ext>
            </a:extLst>
          </p:cNvPr>
          <p:cNvSpPr>
            <a:spLocks noGrp="1"/>
          </p:cNvSpPr>
          <p:nvPr>
            <p:ph type="dt" sz="half" idx="10"/>
          </p:nvPr>
        </p:nvSpPr>
        <p:spPr/>
        <p:txBody>
          <a:bodyPr/>
          <a:lstStyle/>
          <a:p>
            <a:fld id="{6E8D55BF-64D7-4BB0-B95B-3C592B9C9EBB}" type="datetimeFigureOut">
              <a:rPr lang="en-GB" smtClean="0"/>
              <a:t>27/10/2025</a:t>
            </a:fld>
            <a:endParaRPr lang="en-GB"/>
          </a:p>
        </p:txBody>
      </p:sp>
      <p:sp>
        <p:nvSpPr>
          <p:cNvPr id="8" name="Footer Placeholder 7">
            <a:extLst>
              <a:ext uri="{FF2B5EF4-FFF2-40B4-BE49-F238E27FC236}">
                <a16:creationId xmlns:a16="http://schemas.microsoft.com/office/drawing/2014/main" id="{CE03E707-B050-8FBF-DA66-C5A5137B8F8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7F902F3-61E8-7D23-AEAD-30A1931A31F9}"/>
              </a:ext>
            </a:extLst>
          </p:cNvPr>
          <p:cNvSpPr>
            <a:spLocks noGrp="1"/>
          </p:cNvSpPr>
          <p:nvPr>
            <p:ph type="sldNum" sz="quarter" idx="12"/>
          </p:nvPr>
        </p:nvSpPr>
        <p:spPr/>
        <p:txBody>
          <a:bodyPr/>
          <a:lstStyle/>
          <a:p>
            <a:fld id="{A6212D01-CC5D-441F-A6E7-76F559D34FDD}" type="slidenum">
              <a:rPr lang="en-GB" smtClean="0"/>
              <a:t>‹#›</a:t>
            </a:fld>
            <a:endParaRPr lang="en-GB"/>
          </a:p>
        </p:txBody>
      </p:sp>
    </p:spTree>
    <p:extLst>
      <p:ext uri="{BB962C8B-B14F-4D97-AF65-F5344CB8AC3E}">
        <p14:creationId xmlns:p14="http://schemas.microsoft.com/office/powerpoint/2010/main" val="24624481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26B577-5826-BA49-2289-AFC5A5120C1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6F8BB96-73C8-19AC-8DE9-9B8922DDCE9F}"/>
              </a:ext>
            </a:extLst>
          </p:cNvPr>
          <p:cNvSpPr>
            <a:spLocks noGrp="1"/>
          </p:cNvSpPr>
          <p:nvPr>
            <p:ph type="dt" sz="half" idx="10"/>
          </p:nvPr>
        </p:nvSpPr>
        <p:spPr/>
        <p:txBody>
          <a:bodyPr/>
          <a:lstStyle/>
          <a:p>
            <a:fld id="{6E8D55BF-64D7-4BB0-B95B-3C592B9C9EBB}" type="datetimeFigureOut">
              <a:rPr lang="en-GB" smtClean="0"/>
              <a:t>27/10/2025</a:t>
            </a:fld>
            <a:endParaRPr lang="en-GB"/>
          </a:p>
        </p:txBody>
      </p:sp>
      <p:sp>
        <p:nvSpPr>
          <p:cNvPr id="4" name="Footer Placeholder 3">
            <a:extLst>
              <a:ext uri="{FF2B5EF4-FFF2-40B4-BE49-F238E27FC236}">
                <a16:creationId xmlns:a16="http://schemas.microsoft.com/office/drawing/2014/main" id="{9309F395-EBF2-9598-CD5B-027C0F19EBE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74C6E86-D6CD-337A-48B4-E3946B191466}"/>
              </a:ext>
            </a:extLst>
          </p:cNvPr>
          <p:cNvSpPr>
            <a:spLocks noGrp="1"/>
          </p:cNvSpPr>
          <p:nvPr>
            <p:ph type="sldNum" sz="quarter" idx="12"/>
          </p:nvPr>
        </p:nvSpPr>
        <p:spPr/>
        <p:txBody>
          <a:bodyPr/>
          <a:lstStyle/>
          <a:p>
            <a:fld id="{A6212D01-CC5D-441F-A6E7-76F559D34FDD}" type="slidenum">
              <a:rPr lang="en-GB" smtClean="0"/>
              <a:t>‹#›</a:t>
            </a:fld>
            <a:endParaRPr lang="en-GB"/>
          </a:p>
        </p:txBody>
      </p:sp>
    </p:spTree>
    <p:extLst>
      <p:ext uri="{BB962C8B-B14F-4D97-AF65-F5344CB8AC3E}">
        <p14:creationId xmlns:p14="http://schemas.microsoft.com/office/powerpoint/2010/main" val="12359771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BD0F825-D7DC-F955-7B6B-68FC95A8C497}"/>
              </a:ext>
            </a:extLst>
          </p:cNvPr>
          <p:cNvSpPr>
            <a:spLocks noGrp="1"/>
          </p:cNvSpPr>
          <p:nvPr>
            <p:ph type="dt" sz="half" idx="10"/>
          </p:nvPr>
        </p:nvSpPr>
        <p:spPr/>
        <p:txBody>
          <a:bodyPr/>
          <a:lstStyle/>
          <a:p>
            <a:fld id="{6E8D55BF-64D7-4BB0-B95B-3C592B9C9EBB}" type="datetimeFigureOut">
              <a:rPr lang="en-GB" smtClean="0"/>
              <a:t>27/10/2025</a:t>
            </a:fld>
            <a:endParaRPr lang="en-GB"/>
          </a:p>
        </p:txBody>
      </p:sp>
      <p:sp>
        <p:nvSpPr>
          <p:cNvPr id="3" name="Footer Placeholder 2">
            <a:extLst>
              <a:ext uri="{FF2B5EF4-FFF2-40B4-BE49-F238E27FC236}">
                <a16:creationId xmlns:a16="http://schemas.microsoft.com/office/drawing/2014/main" id="{16B8175F-ACBA-8B1B-DE73-B8FB54A26F76}"/>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FDB3D0F-525D-3957-B3B8-2A32DE44C68F}"/>
              </a:ext>
            </a:extLst>
          </p:cNvPr>
          <p:cNvSpPr>
            <a:spLocks noGrp="1"/>
          </p:cNvSpPr>
          <p:nvPr>
            <p:ph type="sldNum" sz="quarter" idx="12"/>
          </p:nvPr>
        </p:nvSpPr>
        <p:spPr/>
        <p:txBody>
          <a:bodyPr/>
          <a:lstStyle/>
          <a:p>
            <a:fld id="{A6212D01-CC5D-441F-A6E7-76F559D34FDD}" type="slidenum">
              <a:rPr lang="en-GB" smtClean="0"/>
              <a:t>‹#›</a:t>
            </a:fld>
            <a:endParaRPr lang="en-GB"/>
          </a:p>
        </p:txBody>
      </p:sp>
    </p:spTree>
    <p:extLst>
      <p:ext uri="{BB962C8B-B14F-4D97-AF65-F5344CB8AC3E}">
        <p14:creationId xmlns:p14="http://schemas.microsoft.com/office/powerpoint/2010/main" val="3745858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A12DF8-51B0-CB3B-6CCD-9486D0976A3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31B7C7F-A66F-1676-711D-A056A775F8E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91D3E12-225A-6C41-B7B2-810E1D687C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45DCC2B-EA2C-4A4D-1956-906C1B00C0E0}"/>
              </a:ext>
            </a:extLst>
          </p:cNvPr>
          <p:cNvSpPr>
            <a:spLocks noGrp="1"/>
          </p:cNvSpPr>
          <p:nvPr>
            <p:ph type="dt" sz="half" idx="10"/>
          </p:nvPr>
        </p:nvSpPr>
        <p:spPr/>
        <p:txBody>
          <a:bodyPr/>
          <a:lstStyle/>
          <a:p>
            <a:fld id="{6E8D55BF-64D7-4BB0-B95B-3C592B9C9EBB}" type="datetimeFigureOut">
              <a:rPr lang="en-GB" smtClean="0"/>
              <a:t>27/10/2025</a:t>
            </a:fld>
            <a:endParaRPr lang="en-GB"/>
          </a:p>
        </p:txBody>
      </p:sp>
      <p:sp>
        <p:nvSpPr>
          <p:cNvPr id="6" name="Footer Placeholder 5">
            <a:extLst>
              <a:ext uri="{FF2B5EF4-FFF2-40B4-BE49-F238E27FC236}">
                <a16:creationId xmlns:a16="http://schemas.microsoft.com/office/drawing/2014/main" id="{6D557E2D-7D04-5A40-FCE2-2304393118E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A0760C6-1FCA-133D-3CA1-19A60CAE2898}"/>
              </a:ext>
            </a:extLst>
          </p:cNvPr>
          <p:cNvSpPr>
            <a:spLocks noGrp="1"/>
          </p:cNvSpPr>
          <p:nvPr>
            <p:ph type="sldNum" sz="quarter" idx="12"/>
          </p:nvPr>
        </p:nvSpPr>
        <p:spPr/>
        <p:txBody>
          <a:bodyPr/>
          <a:lstStyle/>
          <a:p>
            <a:fld id="{A6212D01-CC5D-441F-A6E7-76F559D34FDD}" type="slidenum">
              <a:rPr lang="en-GB" smtClean="0"/>
              <a:t>‹#›</a:t>
            </a:fld>
            <a:endParaRPr lang="en-GB"/>
          </a:p>
        </p:txBody>
      </p:sp>
    </p:spTree>
    <p:extLst>
      <p:ext uri="{BB962C8B-B14F-4D97-AF65-F5344CB8AC3E}">
        <p14:creationId xmlns:p14="http://schemas.microsoft.com/office/powerpoint/2010/main" val="31025905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9FC22F-CBDF-83F6-C9E8-B469F465A7C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AA15B2E-D08C-FF48-9C6C-A89226C2B1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4F9E085-0B16-605B-33E1-0D6E4C2BAE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CF4B985-3A90-D40D-5D7E-F2553D6D8E46}"/>
              </a:ext>
            </a:extLst>
          </p:cNvPr>
          <p:cNvSpPr>
            <a:spLocks noGrp="1"/>
          </p:cNvSpPr>
          <p:nvPr>
            <p:ph type="dt" sz="half" idx="10"/>
          </p:nvPr>
        </p:nvSpPr>
        <p:spPr/>
        <p:txBody>
          <a:bodyPr/>
          <a:lstStyle/>
          <a:p>
            <a:fld id="{6E8D55BF-64D7-4BB0-B95B-3C592B9C9EBB}" type="datetimeFigureOut">
              <a:rPr lang="en-GB" smtClean="0"/>
              <a:t>27/10/2025</a:t>
            </a:fld>
            <a:endParaRPr lang="en-GB"/>
          </a:p>
        </p:txBody>
      </p:sp>
      <p:sp>
        <p:nvSpPr>
          <p:cNvPr id="6" name="Footer Placeholder 5">
            <a:extLst>
              <a:ext uri="{FF2B5EF4-FFF2-40B4-BE49-F238E27FC236}">
                <a16:creationId xmlns:a16="http://schemas.microsoft.com/office/drawing/2014/main" id="{FED768D7-F31C-CF78-1021-0F4B9B1803C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30C542F-3A5F-F1EA-C110-14A54DADF153}"/>
              </a:ext>
            </a:extLst>
          </p:cNvPr>
          <p:cNvSpPr>
            <a:spLocks noGrp="1"/>
          </p:cNvSpPr>
          <p:nvPr>
            <p:ph type="sldNum" sz="quarter" idx="12"/>
          </p:nvPr>
        </p:nvSpPr>
        <p:spPr/>
        <p:txBody>
          <a:bodyPr/>
          <a:lstStyle/>
          <a:p>
            <a:fld id="{A6212D01-CC5D-441F-A6E7-76F559D34FDD}" type="slidenum">
              <a:rPr lang="en-GB" smtClean="0"/>
              <a:t>‹#›</a:t>
            </a:fld>
            <a:endParaRPr lang="en-GB"/>
          </a:p>
        </p:txBody>
      </p:sp>
    </p:spTree>
    <p:extLst>
      <p:ext uri="{BB962C8B-B14F-4D97-AF65-F5344CB8AC3E}">
        <p14:creationId xmlns:p14="http://schemas.microsoft.com/office/powerpoint/2010/main" val="11793743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5BAA860-987E-989F-3601-AD445C72BDD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5CB8AB2-7C99-4593-B167-FA8BD23FD97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416B7B7-05A8-50F4-1447-362EF5BD5F9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E8D55BF-64D7-4BB0-B95B-3C592B9C9EBB}" type="datetimeFigureOut">
              <a:rPr lang="en-GB" smtClean="0"/>
              <a:t>27/10/2025</a:t>
            </a:fld>
            <a:endParaRPr lang="en-GB"/>
          </a:p>
        </p:txBody>
      </p:sp>
      <p:sp>
        <p:nvSpPr>
          <p:cNvPr id="5" name="Footer Placeholder 4">
            <a:extLst>
              <a:ext uri="{FF2B5EF4-FFF2-40B4-BE49-F238E27FC236}">
                <a16:creationId xmlns:a16="http://schemas.microsoft.com/office/drawing/2014/main" id="{6B03DFDE-4632-3A99-3038-137B35A4066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526DEFE0-7BC0-78EC-C021-5961E8263CA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6212D01-CC5D-441F-A6E7-76F559D34FDD}" type="slidenum">
              <a:rPr lang="en-GB" smtClean="0"/>
              <a:t>‹#›</a:t>
            </a:fld>
            <a:endParaRPr lang="en-GB"/>
          </a:p>
        </p:txBody>
      </p:sp>
    </p:spTree>
    <p:extLst>
      <p:ext uri="{BB962C8B-B14F-4D97-AF65-F5344CB8AC3E}">
        <p14:creationId xmlns:p14="http://schemas.microsoft.com/office/powerpoint/2010/main" val="37178908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0F93ACF-F32E-3DF4-BFA7-B3086CFF6906}"/>
              </a:ext>
            </a:extLst>
          </p:cNvPr>
          <p:cNvSpPr>
            <a:spLocks noGrp="1"/>
          </p:cNvSpPr>
          <p:nvPr>
            <p:ph idx="1"/>
          </p:nvPr>
        </p:nvSpPr>
        <p:spPr>
          <a:xfrm>
            <a:off x="838200" y="936978"/>
            <a:ext cx="10515600" cy="5239985"/>
          </a:xfrm>
        </p:spPr>
        <p:txBody>
          <a:bodyPr vert="horz" lIns="91440" tIns="45720" rIns="91440" bIns="45720" rtlCol="0" anchor="t">
            <a:normAutofit/>
          </a:bodyPr>
          <a:lstStyle/>
          <a:p>
            <a:endParaRPr lang="en-GB" dirty="0"/>
          </a:p>
          <a:p>
            <a:endParaRPr lang="en-GB" dirty="0"/>
          </a:p>
          <a:p>
            <a:pPr marL="0" indent="0" algn="ctr">
              <a:buNone/>
            </a:pPr>
            <a:r>
              <a:rPr lang="en-GB" sz="3200" b="1" dirty="0"/>
              <a:t>VLSFO Viscosity and Pour Point:</a:t>
            </a:r>
          </a:p>
          <a:p>
            <a:pPr marL="0" indent="0" algn="ctr">
              <a:buNone/>
            </a:pPr>
            <a:r>
              <a:rPr lang="en-GB" sz="3200" b="1" dirty="0"/>
              <a:t>Giving responders the information they need</a:t>
            </a:r>
          </a:p>
          <a:p>
            <a:pPr marL="0" indent="0" algn="ctr">
              <a:buNone/>
            </a:pPr>
            <a:endParaRPr lang="en-GB" sz="3200" b="1" dirty="0"/>
          </a:p>
          <a:p>
            <a:pPr marL="0" indent="0" algn="ctr">
              <a:buNone/>
            </a:pPr>
            <a:endParaRPr lang="en-GB" sz="1800" b="1" dirty="0"/>
          </a:p>
          <a:p>
            <a:pPr marL="0" indent="0" algn="ctr">
              <a:buNone/>
            </a:pPr>
            <a:r>
              <a:rPr lang="en-GB" sz="1800" b="1" dirty="0"/>
              <a:t>Peter Taylor (Petronia) &amp; Rob Cox (ISCO)</a:t>
            </a:r>
          </a:p>
        </p:txBody>
      </p:sp>
    </p:spTree>
    <p:extLst>
      <p:ext uri="{BB962C8B-B14F-4D97-AF65-F5344CB8AC3E}">
        <p14:creationId xmlns:p14="http://schemas.microsoft.com/office/powerpoint/2010/main" val="25634802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67100B-9828-C09A-E5C1-BF9EA5418F80}"/>
              </a:ext>
            </a:extLst>
          </p:cNvPr>
          <p:cNvSpPr>
            <a:spLocks noGrp="1"/>
          </p:cNvSpPr>
          <p:nvPr>
            <p:ph type="title"/>
          </p:nvPr>
        </p:nvSpPr>
        <p:spPr>
          <a:xfrm>
            <a:off x="838200" y="365126"/>
            <a:ext cx="10998819" cy="883578"/>
          </a:xfrm>
        </p:spPr>
        <p:txBody>
          <a:bodyPr>
            <a:normAutofit/>
          </a:bodyPr>
          <a:lstStyle/>
          <a:p>
            <a:r>
              <a:rPr lang="en-GB" sz="2400" dirty="0"/>
              <a:t>Jan 1, 2020: IMO mandates &lt;0.5 m/m sulphur fuel (VLSFO) or Flue Gas Desulphurisation if using HFO </a:t>
            </a:r>
          </a:p>
        </p:txBody>
      </p:sp>
      <p:pic>
        <p:nvPicPr>
          <p:cNvPr id="4" name="Picture 3">
            <a:extLst>
              <a:ext uri="{FF2B5EF4-FFF2-40B4-BE49-F238E27FC236}">
                <a16:creationId xmlns:a16="http://schemas.microsoft.com/office/drawing/2014/main" id="{37CE88A3-ACE1-C35C-121F-CB5B516C5485}"/>
              </a:ext>
            </a:extLst>
          </p:cNvPr>
          <p:cNvPicPr>
            <a:picLocks noChangeAspect="1"/>
          </p:cNvPicPr>
          <p:nvPr/>
        </p:nvPicPr>
        <p:blipFill>
          <a:blip r:embed="rId2"/>
          <a:stretch>
            <a:fillRect/>
          </a:stretch>
        </p:blipFill>
        <p:spPr>
          <a:xfrm>
            <a:off x="838200" y="1351577"/>
            <a:ext cx="3076254" cy="4442522"/>
          </a:xfrm>
          <a:prstGeom prst="rect">
            <a:avLst/>
          </a:prstGeom>
        </p:spPr>
      </p:pic>
      <p:sp>
        <p:nvSpPr>
          <p:cNvPr id="6" name="Title 1">
            <a:extLst>
              <a:ext uri="{FF2B5EF4-FFF2-40B4-BE49-F238E27FC236}">
                <a16:creationId xmlns:a16="http://schemas.microsoft.com/office/drawing/2014/main" id="{5864913F-FB5F-319B-93BE-49CEC1D3CFA0}"/>
              </a:ext>
            </a:extLst>
          </p:cNvPr>
          <p:cNvSpPr txBox="1">
            <a:spLocks/>
          </p:cNvSpPr>
          <p:nvPr/>
        </p:nvSpPr>
        <p:spPr>
          <a:xfrm>
            <a:off x="4375355" y="1489228"/>
            <a:ext cx="7383624" cy="482266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spcBef>
                <a:spcPts val="600"/>
              </a:spcBef>
              <a:spcAft>
                <a:spcPts val="600"/>
              </a:spcAft>
              <a:buFont typeface="Arial" panose="020B0604020202020204" pitchFamily="34" charset="0"/>
              <a:buChar char="•"/>
            </a:pPr>
            <a:r>
              <a:rPr lang="en-GB" sz="1800" dirty="0"/>
              <a:t>Industry produced guidance on compatibility and likely concerns </a:t>
            </a:r>
          </a:p>
          <a:p>
            <a:pPr marL="342900" indent="-342900">
              <a:spcBef>
                <a:spcPts val="600"/>
              </a:spcBef>
              <a:spcAft>
                <a:spcPts val="600"/>
              </a:spcAft>
              <a:buFont typeface="Arial" panose="020B0604020202020204" pitchFamily="34" charset="0"/>
              <a:buChar char="•"/>
            </a:pPr>
            <a:r>
              <a:rPr lang="en-GB" sz="1800" dirty="0"/>
              <a:t>Variability in viscosity identified as a likely issue: predicted that the new fuels would have a lower viscosity and be more paraffinic, i.e. prone to the formation of wax residues in cold temperatures, depending on the pour point  </a:t>
            </a:r>
          </a:p>
          <a:p>
            <a:pPr marL="342900" indent="-342900">
              <a:spcBef>
                <a:spcPts val="600"/>
              </a:spcBef>
              <a:spcAft>
                <a:spcPts val="600"/>
              </a:spcAft>
              <a:buFont typeface="Arial" panose="020B0604020202020204" pitchFamily="34" charset="0"/>
              <a:buChar char="•"/>
            </a:pPr>
            <a:r>
              <a:rPr lang="en-GB" sz="1800" dirty="0"/>
              <a:t>This Joint Industry Guidance recommended a fuel supplier provide </a:t>
            </a:r>
            <a:r>
              <a:rPr lang="en-GB" sz="1800" i="1" dirty="0"/>
              <a:t>inter alia</a:t>
            </a:r>
            <a:r>
              <a:rPr lang="en-GB" sz="1800" dirty="0"/>
              <a:t> the following to the ship:</a:t>
            </a:r>
          </a:p>
          <a:p>
            <a:pPr marL="801370" indent="-342900">
              <a:spcBef>
                <a:spcPts val="600"/>
              </a:spcBef>
              <a:spcAft>
                <a:spcPts val="600"/>
              </a:spcAft>
              <a:buFont typeface="Arial" panose="020B0604020202020204" pitchFamily="34" charset="0"/>
              <a:buChar char="•"/>
            </a:pPr>
            <a:r>
              <a:rPr lang="en-GB" sz="1800" dirty="0"/>
              <a:t>viscosity;</a:t>
            </a:r>
          </a:p>
          <a:p>
            <a:pPr marL="801370" indent="-342900">
              <a:spcBef>
                <a:spcPts val="600"/>
              </a:spcBef>
              <a:spcAft>
                <a:spcPts val="600"/>
              </a:spcAft>
              <a:buFont typeface="Arial" panose="020B0604020202020204" pitchFamily="34" charset="0"/>
              <a:buChar char="•"/>
            </a:pPr>
            <a:r>
              <a:rPr lang="en-GB" sz="1800" dirty="0"/>
              <a:t>density;</a:t>
            </a:r>
          </a:p>
          <a:p>
            <a:pPr marL="801370" indent="-342900">
              <a:spcBef>
                <a:spcPts val="600"/>
              </a:spcBef>
              <a:spcAft>
                <a:spcPts val="600"/>
              </a:spcAft>
              <a:buFont typeface="Arial" panose="020B0604020202020204" pitchFamily="34" charset="0"/>
              <a:buChar char="•"/>
            </a:pPr>
            <a:r>
              <a:rPr lang="en-GB" sz="1800" dirty="0"/>
              <a:t>cold flow properties such as pour point and cold filter plugging point (CFPP) as applicable to the grade of fuel;</a:t>
            </a:r>
          </a:p>
          <a:p>
            <a:pPr marL="801370" indent="-342900">
              <a:spcBef>
                <a:spcPts val="600"/>
              </a:spcBef>
              <a:spcAft>
                <a:spcPts val="600"/>
              </a:spcAft>
              <a:buFont typeface="Arial" panose="020B0604020202020204" pitchFamily="34" charset="0"/>
              <a:buChar char="•"/>
            </a:pPr>
            <a:r>
              <a:rPr lang="en-GB" sz="1800" dirty="0"/>
              <a:t>any other information that the supplier considers operationally useful for the ship to know;</a:t>
            </a:r>
          </a:p>
          <a:p>
            <a:pPr marL="342900" indent="-342900">
              <a:spcBef>
                <a:spcPts val="600"/>
              </a:spcBef>
              <a:spcAft>
                <a:spcPts val="600"/>
              </a:spcAft>
              <a:buFont typeface="Arial" panose="020B0604020202020204" pitchFamily="34" charset="0"/>
              <a:buChar char="•"/>
            </a:pPr>
            <a:r>
              <a:rPr lang="en-GB" sz="1800" dirty="0"/>
              <a:t>Implicitly assumed that the best place for this would be the physical BDN, however this has not happened for Pour Point – possibly the most important parameter - or viscosity</a:t>
            </a:r>
          </a:p>
          <a:p>
            <a:pPr marL="342900" indent="-342900">
              <a:spcBef>
                <a:spcPts val="600"/>
              </a:spcBef>
              <a:spcAft>
                <a:spcPts val="600"/>
              </a:spcAft>
              <a:buFont typeface="Arial" panose="020B0604020202020204" pitchFamily="34" charset="0"/>
              <a:buChar char="•"/>
            </a:pPr>
            <a:endParaRPr lang="en-GB" sz="1800" dirty="0"/>
          </a:p>
        </p:txBody>
      </p:sp>
    </p:spTree>
    <p:extLst>
      <p:ext uri="{BB962C8B-B14F-4D97-AF65-F5344CB8AC3E}">
        <p14:creationId xmlns:p14="http://schemas.microsoft.com/office/powerpoint/2010/main" val="30480131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ACE8A-9523-8C7A-AA7F-D42375BE368F}"/>
              </a:ext>
            </a:extLst>
          </p:cNvPr>
          <p:cNvSpPr>
            <a:spLocks noGrp="1"/>
          </p:cNvSpPr>
          <p:nvPr>
            <p:ph type="title"/>
          </p:nvPr>
        </p:nvSpPr>
        <p:spPr>
          <a:xfrm>
            <a:off x="781692" y="128822"/>
            <a:ext cx="10628616" cy="713662"/>
          </a:xfrm>
        </p:spPr>
        <p:txBody>
          <a:bodyPr>
            <a:normAutofit/>
          </a:bodyPr>
          <a:lstStyle/>
          <a:p>
            <a:r>
              <a:rPr lang="en-GB" sz="2800" dirty="0"/>
              <a:t>Operational experience</a:t>
            </a:r>
          </a:p>
        </p:txBody>
      </p:sp>
      <p:sp>
        <p:nvSpPr>
          <p:cNvPr id="3" name="Content Placeholder 2">
            <a:extLst>
              <a:ext uri="{FF2B5EF4-FFF2-40B4-BE49-F238E27FC236}">
                <a16:creationId xmlns:a16="http://schemas.microsoft.com/office/drawing/2014/main" id="{42732E5B-CB81-5B48-66B8-08508C139FF5}"/>
              </a:ext>
            </a:extLst>
          </p:cNvPr>
          <p:cNvSpPr>
            <a:spLocks noGrp="1"/>
          </p:cNvSpPr>
          <p:nvPr>
            <p:ph idx="1"/>
          </p:nvPr>
        </p:nvSpPr>
        <p:spPr>
          <a:xfrm>
            <a:off x="781692" y="842484"/>
            <a:ext cx="10787009" cy="5517221"/>
          </a:xfrm>
        </p:spPr>
        <p:txBody>
          <a:bodyPr>
            <a:noAutofit/>
          </a:bodyPr>
          <a:lstStyle/>
          <a:p>
            <a:pPr>
              <a:lnSpc>
                <a:spcPct val="80000"/>
              </a:lnSpc>
              <a:spcBef>
                <a:spcPts val="300"/>
              </a:spcBef>
              <a:spcAft>
                <a:spcPts val="300"/>
              </a:spcAft>
            </a:pPr>
            <a:r>
              <a:rPr lang="en-GB" sz="1800" dirty="0"/>
              <a:t>There is an accepted body of evidence on the variability of VLSFO composition. </a:t>
            </a:r>
          </a:p>
          <a:p>
            <a:pPr>
              <a:lnSpc>
                <a:spcPct val="80000"/>
              </a:lnSpc>
              <a:spcBef>
                <a:spcPts val="300"/>
              </a:spcBef>
              <a:spcAft>
                <a:spcPts val="300"/>
              </a:spcAft>
            </a:pPr>
            <a:r>
              <a:rPr lang="en-GB" sz="1800" dirty="0"/>
              <a:t>This has significant implications for oil spill preparedness. The fate and behaviour of spilled VLSFOs will vary widely, depending on their composition and ambient environmental conditions, including sea temperatures. </a:t>
            </a:r>
          </a:p>
          <a:p>
            <a:pPr>
              <a:lnSpc>
                <a:spcPct val="80000"/>
              </a:lnSpc>
              <a:spcBef>
                <a:spcPts val="300"/>
              </a:spcBef>
              <a:spcAft>
                <a:spcPts val="300"/>
              </a:spcAft>
            </a:pPr>
            <a:r>
              <a:rPr lang="en-GB" sz="1800" dirty="0"/>
              <a:t>Any general guidance on response options for VLSFOs is of limited use. </a:t>
            </a:r>
            <a:r>
              <a:rPr lang="en-GB" sz="1800" u="sng" dirty="0"/>
              <a:t>Responders need specific information about a spilled oil for effective decision making.</a:t>
            </a:r>
          </a:p>
          <a:p>
            <a:pPr>
              <a:lnSpc>
                <a:spcPct val="80000"/>
              </a:lnSpc>
              <a:spcBef>
                <a:spcPts val="300"/>
              </a:spcBef>
              <a:spcAft>
                <a:spcPts val="300"/>
              </a:spcAft>
            </a:pPr>
            <a:r>
              <a:rPr lang="en-GB" sz="1800" dirty="0"/>
              <a:t>In addition to informal discussions with ITOPF, on their experience with the MV WAKASHIO (Mauritius), AM GHENT (Gibraltar), EXPRESS PEARL (Sri Lanka), FELICITY ACE (Azores) and other incidents we have anecdotally reviewed the following with a view to the properties of VLSFO as they inform clean up and recovery strategies:</a:t>
            </a:r>
          </a:p>
          <a:p>
            <a:pPr marL="0" indent="0">
              <a:lnSpc>
                <a:spcPct val="80000"/>
              </a:lnSpc>
              <a:spcBef>
                <a:spcPts val="300"/>
              </a:spcBef>
              <a:spcAft>
                <a:spcPts val="300"/>
              </a:spcAft>
              <a:buNone/>
            </a:pPr>
            <a:endParaRPr lang="en-GB" sz="1800" dirty="0"/>
          </a:p>
          <a:p>
            <a:pPr marL="0" indent="0">
              <a:lnSpc>
                <a:spcPct val="80000"/>
              </a:lnSpc>
              <a:spcBef>
                <a:spcPts val="300"/>
              </a:spcBef>
              <a:spcAft>
                <a:spcPts val="300"/>
              </a:spcAft>
              <a:buNone/>
            </a:pPr>
            <a:r>
              <a:rPr lang="en-GB" sz="1800" dirty="0"/>
              <a:t> IMAROS I (EU/Norway) study</a:t>
            </a:r>
          </a:p>
          <a:p>
            <a:pPr>
              <a:lnSpc>
                <a:spcPct val="80000"/>
              </a:lnSpc>
              <a:spcBef>
                <a:spcPts val="300"/>
              </a:spcBef>
              <a:spcAft>
                <a:spcPts val="300"/>
              </a:spcAft>
            </a:pPr>
            <a:r>
              <a:rPr lang="en-GB" sz="1800" dirty="0"/>
              <a:t>Interspill June 2022 presentation Session 6 (Chever, Le Masurier et al)</a:t>
            </a:r>
          </a:p>
          <a:p>
            <a:pPr>
              <a:lnSpc>
                <a:spcPct val="80000"/>
              </a:lnSpc>
              <a:spcBef>
                <a:spcPts val="300"/>
              </a:spcBef>
              <a:spcAft>
                <a:spcPts val="300"/>
              </a:spcAft>
            </a:pPr>
            <a:r>
              <a:rPr lang="en-GB" sz="1800" dirty="0"/>
              <a:t>ISO/PAS 23363 &amp; ISO 8217 specifications including  ISO 8217:2024*</a:t>
            </a:r>
          </a:p>
          <a:p>
            <a:pPr>
              <a:lnSpc>
                <a:spcPct val="80000"/>
              </a:lnSpc>
              <a:spcBef>
                <a:spcPts val="300"/>
              </a:spcBef>
              <a:spcAft>
                <a:spcPts val="300"/>
              </a:spcAft>
            </a:pPr>
            <a:r>
              <a:rPr lang="en-GB" sz="1800" dirty="0"/>
              <a:t>SINTEF &amp; CEDRE Studies </a:t>
            </a:r>
          </a:p>
          <a:p>
            <a:pPr>
              <a:lnSpc>
                <a:spcPct val="80000"/>
              </a:lnSpc>
              <a:spcBef>
                <a:spcPts val="300"/>
              </a:spcBef>
              <a:spcAft>
                <a:spcPts val="300"/>
              </a:spcAft>
            </a:pPr>
            <a:r>
              <a:rPr lang="en-GB" sz="1800" dirty="0"/>
              <a:t>CONCAWE/Fuels Europe/ISO studies</a:t>
            </a:r>
          </a:p>
          <a:p>
            <a:pPr>
              <a:lnSpc>
                <a:spcPct val="80000"/>
              </a:lnSpc>
              <a:spcBef>
                <a:spcPts val="300"/>
              </a:spcBef>
              <a:spcAft>
                <a:spcPts val="300"/>
              </a:spcAft>
            </a:pPr>
            <a:r>
              <a:rPr lang="en-GB" sz="1800" dirty="0"/>
              <a:t>MEPC 78/14/1 (Iceland and Norway)</a:t>
            </a:r>
          </a:p>
          <a:p>
            <a:pPr>
              <a:lnSpc>
                <a:spcPct val="80000"/>
              </a:lnSpc>
              <a:spcBef>
                <a:spcPts val="300"/>
              </a:spcBef>
              <a:spcAft>
                <a:spcPts val="300"/>
              </a:spcAft>
            </a:pPr>
            <a:r>
              <a:rPr lang="en-GB" sz="1800" dirty="0"/>
              <a:t>2024 fuel quality report (BV </a:t>
            </a:r>
            <a:r>
              <a:rPr lang="en-GB" sz="1800" dirty="0" err="1"/>
              <a:t>Verifuel</a:t>
            </a:r>
            <a:r>
              <a:rPr lang="en-GB" sz="1800" dirty="0"/>
              <a:t>)</a:t>
            </a:r>
          </a:p>
          <a:p>
            <a:pPr marL="0" indent="0">
              <a:lnSpc>
                <a:spcPct val="80000"/>
              </a:lnSpc>
              <a:spcBef>
                <a:spcPts val="300"/>
              </a:spcBef>
              <a:spcAft>
                <a:spcPts val="300"/>
              </a:spcAft>
              <a:buNone/>
            </a:pPr>
            <a:endParaRPr lang="en-GB" sz="1800" dirty="0"/>
          </a:p>
          <a:p>
            <a:pPr marL="0" indent="0">
              <a:lnSpc>
                <a:spcPct val="80000"/>
              </a:lnSpc>
              <a:spcBef>
                <a:spcPts val="300"/>
              </a:spcBef>
              <a:spcAft>
                <a:spcPts val="300"/>
              </a:spcAft>
              <a:buNone/>
            </a:pPr>
            <a:r>
              <a:rPr lang="en-GB" sz="1800" dirty="0"/>
              <a:t>*ISO 8217:2024 introduced a minimum viscosity spec</a:t>
            </a:r>
          </a:p>
        </p:txBody>
      </p:sp>
    </p:spTree>
    <p:extLst>
      <p:ext uri="{BB962C8B-B14F-4D97-AF65-F5344CB8AC3E}">
        <p14:creationId xmlns:p14="http://schemas.microsoft.com/office/powerpoint/2010/main" val="34647122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53E7E6-5409-280E-F0E2-3EEE753655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5243BA-CF87-1B46-AC45-366E7F559071}"/>
              </a:ext>
            </a:extLst>
          </p:cNvPr>
          <p:cNvSpPr>
            <a:spLocks noGrp="1"/>
          </p:cNvSpPr>
          <p:nvPr>
            <p:ph type="title"/>
          </p:nvPr>
        </p:nvSpPr>
        <p:spPr>
          <a:xfrm>
            <a:off x="838200" y="221287"/>
            <a:ext cx="10515600" cy="703387"/>
          </a:xfrm>
        </p:spPr>
        <p:txBody>
          <a:bodyPr>
            <a:normAutofit/>
          </a:bodyPr>
          <a:lstStyle/>
          <a:p>
            <a:r>
              <a:rPr lang="en-GB" sz="2800" dirty="0"/>
              <a:t>Variations in VLSFO Pour Point (BV 2024 Annual Report) </a:t>
            </a:r>
          </a:p>
        </p:txBody>
      </p:sp>
      <p:pic>
        <p:nvPicPr>
          <p:cNvPr id="7" name="Content Placeholder 6">
            <a:extLst>
              <a:ext uri="{FF2B5EF4-FFF2-40B4-BE49-F238E27FC236}">
                <a16:creationId xmlns:a16="http://schemas.microsoft.com/office/drawing/2014/main" id="{AEA63964-C41F-2412-C66D-5FF75F2E5829}"/>
              </a:ext>
            </a:extLst>
          </p:cNvPr>
          <p:cNvPicPr>
            <a:picLocks noGrp="1" noChangeAspect="1"/>
          </p:cNvPicPr>
          <p:nvPr>
            <p:ph idx="1"/>
          </p:nvPr>
        </p:nvPicPr>
        <p:blipFill>
          <a:blip r:embed="rId2"/>
          <a:srcRect l="16646" t="30710" r="14768" b="15703"/>
          <a:stretch>
            <a:fillRect/>
          </a:stretch>
        </p:blipFill>
        <p:spPr>
          <a:xfrm>
            <a:off x="624236" y="1006760"/>
            <a:ext cx="10786241" cy="4856152"/>
          </a:xfrm>
          <a:prstGeom prst="rect">
            <a:avLst/>
          </a:prstGeom>
        </p:spPr>
      </p:pic>
      <p:sp>
        <p:nvSpPr>
          <p:cNvPr id="3" name="Rectangle 2">
            <a:extLst>
              <a:ext uri="{FF2B5EF4-FFF2-40B4-BE49-F238E27FC236}">
                <a16:creationId xmlns:a16="http://schemas.microsoft.com/office/drawing/2014/main" id="{01E44772-70F8-A5D7-DE8C-5DA654192A37}"/>
              </a:ext>
            </a:extLst>
          </p:cNvPr>
          <p:cNvSpPr/>
          <p:nvPr/>
        </p:nvSpPr>
        <p:spPr>
          <a:xfrm>
            <a:off x="3699314" y="5738439"/>
            <a:ext cx="441762" cy="320211"/>
          </a:xfrm>
          <a:prstGeom prst="rect">
            <a:avLst/>
          </a:prstGeom>
          <a:solidFill>
            <a:srgbClr val="0D0D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302D3DA5-BAD5-47CB-0BD9-B40F6F9BCAC7}"/>
              </a:ext>
            </a:extLst>
          </p:cNvPr>
          <p:cNvSpPr/>
          <p:nvPr/>
        </p:nvSpPr>
        <p:spPr>
          <a:xfrm>
            <a:off x="5197804" y="5738439"/>
            <a:ext cx="441762" cy="320211"/>
          </a:xfrm>
          <a:prstGeom prst="rect">
            <a:avLst/>
          </a:prstGeom>
          <a:solidFill>
            <a:srgbClr val="7477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00022FB6-0F1D-4783-9142-82725A749592}"/>
              </a:ext>
            </a:extLst>
          </p:cNvPr>
          <p:cNvSpPr/>
          <p:nvPr/>
        </p:nvSpPr>
        <p:spPr>
          <a:xfrm>
            <a:off x="6696294" y="5738439"/>
            <a:ext cx="441762" cy="320211"/>
          </a:xfrm>
          <a:prstGeom prst="rect">
            <a:avLst/>
          </a:prstGeom>
          <a:solidFill>
            <a:srgbClr val="00B2C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58C5E368-D514-6981-F3AF-B92539062BB1}"/>
              </a:ext>
            </a:extLst>
          </p:cNvPr>
          <p:cNvSpPr/>
          <p:nvPr/>
        </p:nvSpPr>
        <p:spPr>
          <a:xfrm>
            <a:off x="8194783" y="5738439"/>
            <a:ext cx="441762" cy="320211"/>
          </a:xfrm>
          <a:prstGeom prst="rect">
            <a:avLst/>
          </a:prstGeom>
          <a:solidFill>
            <a:srgbClr val="BCBB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7D150932-B079-1CB1-2A94-520427CC2F08}"/>
              </a:ext>
            </a:extLst>
          </p:cNvPr>
          <p:cNvSpPr txBox="1"/>
          <p:nvPr/>
        </p:nvSpPr>
        <p:spPr>
          <a:xfrm>
            <a:off x="3446628" y="6075612"/>
            <a:ext cx="934322" cy="369332"/>
          </a:xfrm>
          <a:prstGeom prst="rect">
            <a:avLst/>
          </a:prstGeom>
          <a:noFill/>
        </p:spPr>
        <p:txBody>
          <a:bodyPr wrap="square" rtlCol="0">
            <a:spAutoFit/>
          </a:bodyPr>
          <a:lstStyle/>
          <a:p>
            <a:pPr algn="ctr"/>
            <a:r>
              <a:rPr lang="en-US" b="1" dirty="0"/>
              <a:t>&lt;12°C</a:t>
            </a:r>
            <a:endParaRPr lang="en-GB" b="1" dirty="0"/>
          </a:p>
        </p:txBody>
      </p:sp>
      <p:sp>
        <p:nvSpPr>
          <p:cNvPr id="9" name="TextBox 8">
            <a:extLst>
              <a:ext uri="{FF2B5EF4-FFF2-40B4-BE49-F238E27FC236}">
                <a16:creationId xmlns:a16="http://schemas.microsoft.com/office/drawing/2014/main" id="{C0743F95-5428-AF29-9BE8-2E44A9448F90}"/>
              </a:ext>
            </a:extLst>
          </p:cNvPr>
          <p:cNvSpPr txBox="1"/>
          <p:nvPr/>
        </p:nvSpPr>
        <p:spPr>
          <a:xfrm>
            <a:off x="4751826" y="6075612"/>
            <a:ext cx="1333606" cy="369332"/>
          </a:xfrm>
          <a:prstGeom prst="rect">
            <a:avLst/>
          </a:prstGeom>
          <a:noFill/>
        </p:spPr>
        <p:txBody>
          <a:bodyPr wrap="square" rtlCol="0">
            <a:spAutoFit/>
          </a:bodyPr>
          <a:lstStyle/>
          <a:p>
            <a:pPr algn="ctr"/>
            <a:r>
              <a:rPr lang="en-US" b="1" dirty="0"/>
              <a:t>12-20 °C</a:t>
            </a:r>
            <a:endParaRPr lang="en-GB" b="1" dirty="0"/>
          </a:p>
        </p:txBody>
      </p:sp>
      <p:sp>
        <p:nvSpPr>
          <p:cNvPr id="10" name="TextBox 9">
            <a:extLst>
              <a:ext uri="{FF2B5EF4-FFF2-40B4-BE49-F238E27FC236}">
                <a16:creationId xmlns:a16="http://schemas.microsoft.com/office/drawing/2014/main" id="{E0FFFCFC-8230-ECCC-6256-6D4C3893FB91}"/>
              </a:ext>
            </a:extLst>
          </p:cNvPr>
          <p:cNvSpPr txBox="1"/>
          <p:nvPr/>
        </p:nvSpPr>
        <p:spPr>
          <a:xfrm>
            <a:off x="6315354" y="6075612"/>
            <a:ext cx="1213820" cy="369332"/>
          </a:xfrm>
          <a:prstGeom prst="rect">
            <a:avLst/>
          </a:prstGeom>
          <a:noFill/>
        </p:spPr>
        <p:txBody>
          <a:bodyPr wrap="square" rtlCol="0">
            <a:spAutoFit/>
          </a:bodyPr>
          <a:lstStyle/>
          <a:p>
            <a:pPr algn="ctr"/>
            <a:r>
              <a:rPr lang="en-US" b="1" dirty="0"/>
              <a:t>21-30 °C</a:t>
            </a:r>
            <a:endParaRPr lang="en-GB" b="1" dirty="0"/>
          </a:p>
        </p:txBody>
      </p:sp>
      <p:sp>
        <p:nvSpPr>
          <p:cNvPr id="11" name="TextBox 10">
            <a:extLst>
              <a:ext uri="{FF2B5EF4-FFF2-40B4-BE49-F238E27FC236}">
                <a16:creationId xmlns:a16="http://schemas.microsoft.com/office/drawing/2014/main" id="{2D12F149-6C29-14DD-950B-4B16152B6062}"/>
              </a:ext>
            </a:extLst>
          </p:cNvPr>
          <p:cNvSpPr txBox="1"/>
          <p:nvPr/>
        </p:nvSpPr>
        <p:spPr>
          <a:xfrm>
            <a:off x="7942097" y="6058650"/>
            <a:ext cx="934322" cy="369332"/>
          </a:xfrm>
          <a:prstGeom prst="rect">
            <a:avLst/>
          </a:prstGeom>
          <a:noFill/>
        </p:spPr>
        <p:txBody>
          <a:bodyPr wrap="square" rtlCol="0">
            <a:spAutoFit/>
          </a:bodyPr>
          <a:lstStyle/>
          <a:p>
            <a:pPr algn="ctr"/>
            <a:r>
              <a:rPr lang="en-US" b="1" dirty="0"/>
              <a:t>&gt;30 °C</a:t>
            </a:r>
            <a:endParaRPr lang="en-GB" b="1" dirty="0"/>
          </a:p>
        </p:txBody>
      </p:sp>
      <p:sp>
        <p:nvSpPr>
          <p:cNvPr id="12" name="Rectangle 11">
            <a:extLst>
              <a:ext uri="{FF2B5EF4-FFF2-40B4-BE49-F238E27FC236}">
                <a16:creationId xmlns:a16="http://schemas.microsoft.com/office/drawing/2014/main" id="{5FA3F96D-EF0A-A0B4-69B6-BB7ACAC0B93D}"/>
              </a:ext>
            </a:extLst>
          </p:cNvPr>
          <p:cNvSpPr/>
          <p:nvPr/>
        </p:nvSpPr>
        <p:spPr>
          <a:xfrm>
            <a:off x="4371975" y="5382950"/>
            <a:ext cx="3304334" cy="27340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92267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809509-10C8-0CB2-B1E0-D57E7182F466}"/>
              </a:ext>
            </a:extLst>
          </p:cNvPr>
          <p:cNvSpPr>
            <a:spLocks noGrp="1"/>
          </p:cNvSpPr>
          <p:nvPr>
            <p:ph type="title"/>
          </p:nvPr>
        </p:nvSpPr>
        <p:spPr>
          <a:xfrm>
            <a:off x="838200" y="221287"/>
            <a:ext cx="10515600" cy="703387"/>
          </a:xfrm>
        </p:spPr>
        <p:txBody>
          <a:bodyPr>
            <a:normAutofit/>
          </a:bodyPr>
          <a:lstStyle/>
          <a:p>
            <a:r>
              <a:rPr lang="en-GB" sz="2800" dirty="0"/>
              <a:t>Variations in Viscosity (BV 2024 Annual Report) </a:t>
            </a:r>
          </a:p>
        </p:txBody>
      </p:sp>
      <p:sp>
        <p:nvSpPr>
          <p:cNvPr id="11" name="Content Placeholder 10">
            <a:extLst>
              <a:ext uri="{FF2B5EF4-FFF2-40B4-BE49-F238E27FC236}">
                <a16:creationId xmlns:a16="http://schemas.microsoft.com/office/drawing/2014/main" id="{63AC12EF-C060-7F26-3DE2-81C97D406BFB}"/>
              </a:ext>
            </a:extLst>
          </p:cNvPr>
          <p:cNvSpPr>
            <a:spLocks noGrp="1"/>
          </p:cNvSpPr>
          <p:nvPr>
            <p:ph idx="1"/>
          </p:nvPr>
        </p:nvSpPr>
        <p:spPr>
          <a:xfrm>
            <a:off x="838200" y="1664412"/>
            <a:ext cx="10515600" cy="3088061"/>
          </a:xfrm>
        </p:spPr>
        <p:txBody>
          <a:bodyPr>
            <a:normAutofit/>
          </a:bodyPr>
          <a:lstStyle/>
          <a:p>
            <a:pPr marL="0" indent="0">
              <a:buNone/>
            </a:pPr>
            <a:endParaRPr lang="en-GB" sz="1800" dirty="0"/>
          </a:p>
          <a:p>
            <a:endParaRPr lang="en-GB" sz="1800" dirty="0"/>
          </a:p>
          <a:p>
            <a:endParaRPr lang="en-GB" sz="1800" dirty="0"/>
          </a:p>
          <a:p>
            <a:endParaRPr lang="en-GB" sz="1800" dirty="0"/>
          </a:p>
          <a:p>
            <a:endParaRPr lang="en-GB" sz="1800" dirty="0"/>
          </a:p>
          <a:p>
            <a:endParaRPr lang="en-GB" sz="1800" dirty="0"/>
          </a:p>
          <a:p>
            <a:endParaRPr lang="en-GB" sz="1800" dirty="0"/>
          </a:p>
          <a:p>
            <a:endParaRPr lang="en-GB" sz="1800" dirty="0"/>
          </a:p>
          <a:p>
            <a:endParaRPr lang="en-GB" sz="1800" dirty="0"/>
          </a:p>
          <a:p>
            <a:endParaRPr lang="en-GB" sz="1800" dirty="0"/>
          </a:p>
          <a:p>
            <a:endParaRPr lang="en-GB" sz="1800" dirty="0"/>
          </a:p>
          <a:p>
            <a:endParaRPr lang="en-GB" sz="1800" dirty="0"/>
          </a:p>
          <a:p>
            <a:endParaRPr lang="en-GB" sz="1800" dirty="0"/>
          </a:p>
          <a:p>
            <a:pPr marL="0" indent="0">
              <a:buNone/>
            </a:pPr>
            <a:endParaRPr lang="en-GB" sz="1800" dirty="0"/>
          </a:p>
        </p:txBody>
      </p:sp>
      <p:pic>
        <p:nvPicPr>
          <p:cNvPr id="15" name="Picture 14">
            <a:extLst>
              <a:ext uri="{FF2B5EF4-FFF2-40B4-BE49-F238E27FC236}">
                <a16:creationId xmlns:a16="http://schemas.microsoft.com/office/drawing/2014/main" id="{7F589E11-47FE-185C-B541-AB7D2ADA85CD}"/>
              </a:ext>
            </a:extLst>
          </p:cNvPr>
          <p:cNvPicPr>
            <a:picLocks noChangeAspect="1"/>
          </p:cNvPicPr>
          <p:nvPr/>
        </p:nvPicPr>
        <p:blipFill>
          <a:blip r:embed="rId2"/>
          <a:stretch>
            <a:fillRect/>
          </a:stretch>
        </p:blipFill>
        <p:spPr>
          <a:xfrm>
            <a:off x="171450" y="1706667"/>
            <a:ext cx="10308925" cy="4017093"/>
          </a:xfrm>
          <a:prstGeom prst="rect">
            <a:avLst/>
          </a:prstGeom>
        </p:spPr>
      </p:pic>
      <p:sp>
        <p:nvSpPr>
          <p:cNvPr id="19" name="TextBox 18">
            <a:extLst>
              <a:ext uri="{FF2B5EF4-FFF2-40B4-BE49-F238E27FC236}">
                <a16:creationId xmlns:a16="http://schemas.microsoft.com/office/drawing/2014/main" id="{96AE33C4-5546-6326-1E99-FA47F9B2EBCA}"/>
              </a:ext>
            </a:extLst>
          </p:cNvPr>
          <p:cNvSpPr txBox="1"/>
          <p:nvPr/>
        </p:nvSpPr>
        <p:spPr>
          <a:xfrm>
            <a:off x="1150373" y="1060336"/>
            <a:ext cx="9645445" cy="646331"/>
          </a:xfrm>
          <a:prstGeom prst="rect">
            <a:avLst/>
          </a:prstGeom>
          <a:noFill/>
        </p:spPr>
        <p:txBody>
          <a:bodyPr wrap="square">
            <a:spAutoFit/>
          </a:bodyPr>
          <a:lstStyle/>
          <a:p>
            <a:r>
              <a:rPr lang="en-GB" sz="1800" dirty="0"/>
              <a:t>Viscosity has increased since VLSFO introduction in 2020, but can still fluctuate substantially between delivery locations</a:t>
            </a:r>
          </a:p>
        </p:txBody>
      </p:sp>
      <p:sp>
        <p:nvSpPr>
          <p:cNvPr id="23" name="TextBox 22">
            <a:extLst>
              <a:ext uri="{FF2B5EF4-FFF2-40B4-BE49-F238E27FC236}">
                <a16:creationId xmlns:a16="http://schemas.microsoft.com/office/drawing/2014/main" id="{208A1A14-17A0-3A72-1D7F-19809EF40C9F}"/>
              </a:ext>
            </a:extLst>
          </p:cNvPr>
          <p:cNvSpPr txBox="1"/>
          <p:nvPr/>
        </p:nvSpPr>
        <p:spPr>
          <a:xfrm>
            <a:off x="1150373" y="5990382"/>
            <a:ext cx="9645445" cy="646331"/>
          </a:xfrm>
          <a:prstGeom prst="rect">
            <a:avLst/>
          </a:prstGeom>
          <a:noFill/>
        </p:spPr>
        <p:txBody>
          <a:bodyPr wrap="square">
            <a:spAutoFit/>
          </a:bodyPr>
          <a:lstStyle/>
          <a:p>
            <a:r>
              <a:rPr lang="en-GB" sz="1800" dirty="0"/>
              <a:t>Introduction of ISO 8217:2024 minimum Viscosity requirements has meant many (most?) VLSFOs will fail on Viscosity </a:t>
            </a:r>
          </a:p>
        </p:txBody>
      </p:sp>
      <p:sp>
        <p:nvSpPr>
          <p:cNvPr id="3" name="TextBox 2">
            <a:extLst>
              <a:ext uri="{FF2B5EF4-FFF2-40B4-BE49-F238E27FC236}">
                <a16:creationId xmlns:a16="http://schemas.microsoft.com/office/drawing/2014/main" id="{B07119AC-8AB6-564D-2EB3-DD2B1AA8D4C8}"/>
              </a:ext>
            </a:extLst>
          </p:cNvPr>
          <p:cNvSpPr txBox="1"/>
          <p:nvPr/>
        </p:nvSpPr>
        <p:spPr>
          <a:xfrm>
            <a:off x="3634149" y="5487739"/>
            <a:ext cx="3383526" cy="369332"/>
          </a:xfrm>
          <a:prstGeom prst="rect">
            <a:avLst/>
          </a:prstGeom>
          <a:solidFill>
            <a:schemeClr val="bg1"/>
          </a:solidFill>
        </p:spPr>
        <p:txBody>
          <a:bodyPr wrap="square">
            <a:spAutoFit/>
          </a:bodyPr>
          <a:lstStyle/>
          <a:p>
            <a:r>
              <a:rPr lang="en-GB" sz="1800" dirty="0"/>
              <a:t>Viscosity in centistokes @ 50°C</a:t>
            </a:r>
          </a:p>
        </p:txBody>
      </p:sp>
      <p:cxnSp>
        <p:nvCxnSpPr>
          <p:cNvPr id="5" name="Straight Arrow Connector 4">
            <a:extLst>
              <a:ext uri="{FF2B5EF4-FFF2-40B4-BE49-F238E27FC236}">
                <a16:creationId xmlns:a16="http://schemas.microsoft.com/office/drawing/2014/main" id="{9C085A85-777B-3EC6-ECFE-FA6B561760D9}"/>
              </a:ext>
            </a:extLst>
          </p:cNvPr>
          <p:cNvCxnSpPr>
            <a:cxnSpLocks/>
          </p:cNvCxnSpPr>
          <p:nvPr/>
        </p:nvCxnSpPr>
        <p:spPr>
          <a:xfrm flipV="1">
            <a:off x="10333481" y="2657475"/>
            <a:ext cx="0" cy="1543050"/>
          </a:xfrm>
          <a:prstGeom prst="straightConnector1">
            <a:avLst/>
          </a:prstGeom>
          <a:ln>
            <a:tailEnd type="triangle" w="lg" len="lg"/>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40A985E3-7002-BD6F-BD37-A31954922F6C}"/>
              </a:ext>
            </a:extLst>
          </p:cNvPr>
          <p:cNvSpPr txBox="1"/>
          <p:nvPr/>
        </p:nvSpPr>
        <p:spPr>
          <a:xfrm>
            <a:off x="10480375" y="3105834"/>
            <a:ext cx="1224730" cy="646331"/>
          </a:xfrm>
          <a:prstGeom prst="rect">
            <a:avLst/>
          </a:prstGeom>
          <a:noFill/>
        </p:spPr>
        <p:txBody>
          <a:bodyPr wrap="square">
            <a:spAutoFit/>
          </a:bodyPr>
          <a:lstStyle/>
          <a:p>
            <a:r>
              <a:rPr lang="en-GB" dirty="0"/>
              <a:t>Higher v</a:t>
            </a:r>
            <a:r>
              <a:rPr lang="en-GB" sz="1800" dirty="0"/>
              <a:t>iscosity</a:t>
            </a:r>
          </a:p>
        </p:txBody>
      </p:sp>
    </p:spTree>
    <p:extLst>
      <p:ext uri="{BB962C8B-B14F-4D97-AF65-F5344CB8AC3E}">
        <p14:creationId xmlns:p14="http://schemas.microsoft.com/office/powerpoint/2010/main" val="31987333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84BAE3-DF0D-F493-2D0A-0E2472C7D5FD}"/>
              </a:ext>
            </a:extLst>
          </p:cNvPr>
          <p:cNvSpPr>
            <a:spLocks noGrp="1"/>
          </p:cNvSpPr>
          <p:nvPr>
            <p:ph type="title"/>
          </p:nvPr>
        </p:nvSpPr>
        <p:spPr>
          <a:xfrm>
            <a:off x="838200" y="345461"/>
            <a:ext cx="10515600" cy="637765"/>
          </a:xfrm>
        </p:spPr>
        <p:txBody>
          <a:bodyPr>
            <a:normAutofit fontScale="90000"/>
          </a:bodyPr>
          <a:lstStyle/>
          <a:p>
            <a:r>
              <a:rPr lang="en-GB" sz="3200" dirty="0"/>
              <a:t>Move to e-BDN </a:t>
            </a:r>
            <a:r>
              <a:rPr lang="en-GB" sz="2700" dirty="0"/>
              <a:t>(Bunker Delivery Note – required under MARPOL Annex VI)</a:t>
            </a:r>
          </a:p>
        </p:txBody>
      </p:sp>
      <p:sp>
        <p:nvSpPr>
          <p:cNvPr id="3" name="Content Placeholder 2">
            <a:extLst>
              <a:ext uri="{FF2B5EF4-FFF2-40B4-BE49-F238E27FC236}">
                <a16:creationId xmlns:a16="http://schemas.microsoft.com/office/drawing/2014/main" id="{2FCC9A29-B7FC-8FC6-E2C8-68A23E1607C4}"/>
              </a:ext>
            </a:extLst>
          </p:cNvPr>
          <p:cNvSpPr>
            <a:spLocks noGrp="1"/>
          </p:cNvSpPr>
          <p:nvPr>
            <p:ph idx="1"/>
          </p:nvPr>
        </p:nvSpPr>
        <p:spPr>
          <a:xfrm>
            <a:off x="739878" y="1160207"/>
            <a:ext cx="10980174" cy="4984955"/>
          </a:xfrm>
        </p:spPr>
        <p:txBody>
          <a:bodyPr vert="horz" lIns="91440" tIns="45720" rIns="91440" bIns="45720" rtlCol="0" anchor="t">
            <a:noAutofit/>
          </a:bodyPr>
          <a:lstStyle/>
          <a:p>
            <a:pPr>
              <a:spcBef>
                <a:spcPts val="600"/>
              </a:spcBef>
              <a:spcAft>
                <a:spcPts val="600"/>
              </a:spcAft>
            </a:pPr>
            <a:r>
              <a:rPr lang="en-GB" sz="2400" dirty="0"/>
              <a:t>Singapore, the world’s largest bunkering port, now fully transitioned to digital bunkering.</a:t>
            </a:r>
          </a:p>
          <a:p>
            <a:pPr>
              <a:spcBef>
                <a:spcPts val="600"/>
              </a:spcBef>
              <a:spcAft>
                <a:spcPts val="600"/>
              </a:spcAft>
            </a:pPr>
            <a:r>
              <a:rPr lang="en-GB" sz="2400" dirty="0"/>
              <a:t>From April 1, 2025, all bunker suppliers in Singapore required to provide digital services and issue electronic-BDNs as the default –and in theory will facilitate the addition of additional parameters (e.g. Viscosity and Pour Point) useful to responders</a:t>
            </a:r>
          </a:p>
          <a:p>
            <a:pPr>
              <a:spcBef>
                <a:spcPts val="600"/>
              </a:spcBef>
              <a:spcAft>
                <a:spcPts val="600"/>
              </a:spcAft>
            </a:pPr>
            <a:r>
              <a:rPr lang="en-GB" sz="2400" dirty="0"/>
              <a:t>Singapore worked with IMO to authorise this, and it appears that Viscosity is now included, in Singapore at least</a:t>
            </a:r>
          </a:p>
          <a:p>
            <a:pPr>
              <a:spcBef>
                <a:spcPts val="600"/>
              </a:spcBef>
              <a:spcAft>
                <a:spcPts val="600"/>
              </a:spcAft>
            </a:pPr>
            <a:r>
              <a:rPr lang="en-GB" sz="2400" dirty="0"/>
              <a:t>Question remains: can we rely on what is stated in the BDN? Typically, the BDN is made basis the Certificate of Quality from the loading of the terminal/barge. The analysis could’ve been made some weeks before the actual bunkering and it is possible that the fuel quality has changed during this time, possibly due to mixing with other products in the barge.  </a:t>
            </a:r>
          </a:p>
          <a:p>
            <a:pPr>
              <a:spcBef>
                <a:spcPts val="600"/>
              </a:spcBef>
              <a:spcAft>
                <a:spcPts val="600"/>
              </a:spcAft>
            </a:pPr>
            <a:endParaRPr lang="en-GB" sz="2400" dirty="0"/>
          </a:p>
        </p:txBody>
      </p:sp>
    </p:spTree>
    <p:extLst>
      <p:ext uri="{BB962C8B-B14F-4D97-AF65-F5344CB8AC3E}">
        <p14:creationId xmlns:p14="http://schemas.microsoft.com/office/powerpoint/2010/main" val="37226389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D7CB61-5DAB-E37D-55D6-D2BF0DF6CAE7}"/>
              </a:ext>
            </a:extLst>
          </p:cNvPr>
          <p:cNvSpPr>
            <a:spLocks noGrp="1"/>
          </p:cNvSpPr>
          <p:nvPr>
            <p:ph idx="1"/>
          </p:nvPr>
        </p:nvSpPr>
        <p:spPr>
          <a:xfrm>
            <a:off x="838200" y="5015144"/>
            <a:ext cx="10515600" cy="1421008"/>
          </a:xfrm>
        </p:spPr>
        <p:txBody>
          <a:bodyPr>
            <a:noAutofit/>
          </a:bodyPr>
          <a:lstStyle/>
          <a:p>
            <a:pPr marL="0" indent="0" algn="ctr">
              <a:buNone/>
            </a:pPr>
            <a:r>
              <a:rPr lang="en-GB" sz="9600" dirty="0">
                <a:latin typeface="Freestyle Script" panose="030804020302050B0404" pitchFamily="66" charset="0"/>
              </a:rPr>
              <a:t>Thank You</a:t>
            </a:r>
          </a:p>
        </p:txBody>
      </p:sp>
      <p:sp>
        <p:nvSpPr>
          <p:cNvPr id="4" name="TextBox 3">
            <a:extLst>
              <a:ext uri="{FF2B5EF4-FFF2-40B4-BE49-F238E27FC236}">
                <a16:creationId xmlns:a16="http://schemas.microsoft.com/office/drawing/2014/main" id="{C4BFF010-8AE1-9215-4D86-75F17BC083F0}"/>
              </a:ext>
            </a:extLst>
          </p:cNvPr>
          <p:cNvSpPr txBox="1"/>
          <p:nvPr/>
        </p:nvSpPr>
        <p:spPr>
          <a:xfrm>
            <a:off x="585019" y="1655510"/>
            <a:ext cx="11021961" cy="2123658"/>
          </a:xfrm>
          <a:prstGeom prst="rect">
            <a:avLst/>
          </a:prstGeom>
          <a:noFill/>
        </p:spPr>
        <p:txBody>
          <a:bodyPr wrap="square">
            <a:spAutoFit/>
          </a:bodyPr>
          <a:lstStyle/>
          <a:p>
            <a:pPr>
              <a:spcBef>
                <a:spcPts val="600"/>
              </a:spcBef>
              <a:spcAft>
                <a:spcPts val="600"/>
              </a:spcAft>
            </a:pPr>
            <a:r>
              <a:rPr lang="en-GB" sz="2800" b="1" dirty="0"/>
              <a:t>The Challenge:</a:t>
            </a:r>
          </a:p>
          <a:p>
            <a:pPr>
              <a:spcBef>
                <a:spcPts val="600"/>
              </a:spcBef>
              <a:spcAft>
                <a:spcPts val="600"/>
              </a:spcAft>
            </a:pPr>
            <a:r>
              <a:rPr lang="en-GB" sz="2800" dirty="0"/>
              <a:t>How to ensure that our community can access oil characteristics i.e. “know the oil”, in both planning and response contexts?</a:t>
            </a:r>
          </a:p>
          <a:p>
            <a:pPr>
              <a:spcBef>
                <a:spcPts val="600"/>
              </a:spcBef>
              <a:spcAft>
                <a:spcPts val="600"/>
              </a:spcAft>
            </a:pPr>
            <a:r>
              <a:rPr lang="en-GB" sz="2800" dirty="0"/>
              <a:t>Could mandating pour point on the BDN be a step forward?</a:t>
            </a:r>
          </a:p>
        </p:txBody>
      </p:sp>
    </p:spTree>
    <p:extLst>
      <p:ext uri="{BB962C8B-B14F-4D97-AF65-F5344CB8AC3E}">
        <p14:creationId xmlns:p14="http://schemas.microsoft.com/office/powerpoint/2010/main" val="35019475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2256c41f-80b1-4991-b3f9-872066a0d15a" xsi:nil="true"/>
    <lcf76f155ced4ddcb4097134ff3c332f xmlns="4aff8693-f09f-46d3-b0e3-27d2a096cce0">
      <Terms xmlns="http://schemas.microsoft.com/office/infopath/2007/PartnerControls"/>
    </lcf76f155ced4ddcb4097134ff3c332f>
    <_ip_UnifiedCompliancePolicyProperties xmlns="http://schemas.microsoft.com/sharepoint/v3" xsi:nil="true"/>
    <FileDescription xmlns="4aff8693-f09f-46d3-b0e3-27d2a096cce0" xsi:nil="true"/>
    <_Flow_SignoffStatus xmlns="4aff8693-f09f-46d3-b0e3-27d2a096cce0"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E8E6F3FC213FD49A22C34C9B6C7BEBF" ma:contentTypeVersion="23" ma:contentTypeDescription="Create a new document." ma:contentTypeScope="" ma:versionID="a5ba2b61c172a6a938291ad2ed52ceaa">
  <xsd:schema xmlns:xsd="http://www.w3.org/2001/XMLSchema" xmlns:xs="http://www.w3.org/2001/XMLSchema" xmlns:p="http://schemas.microsoft.com/office/2006/metadata/properties" xmlns:ns1="http://schemas.microsoft.com/sharepoint/v3" xmlns:ns2="39fecd16-bce8-49f4-9dd9-1d220008f4ed" xmlns:ns3="4aff8693-f09f-46d3-b0e3-27d2a096cce0" xmlns:ns4="2256c41f-80b1-4991-b3f9-872066a0d15a" targetNamespace="http://schemas.microsoft.com/office/2006/metadata/properties" ma:root="true" ma:fieldsID="ad8171e80930d98ef3393488fbbc7261" ns1:_="" ns2:_="" ns3:_="" ns4:_="">
    <xsd:import namespace="http://schemas.microsoft.com/sharepoint/v3"/>
    <xsd:import namespace="39fecd16-bce8-49f4-9dd9-1d220008f4ed"/>
    <xsd:import namespace="4aff8693-f09f-46d3-b0e3-27d2a096cce0"/>
    <xsd:import namespace="2256c41f-80b1-4991-b3f9-872066a0d15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Location" minOccurs="0"/>
                <xsd:element ref="ns3:MediaServiceAutoTags" minOccurs="0"/>
                <xsd:element ref="ns3:MediaServiceOCR" minOccurs="0"/>
                <xsd:element ref="ns3:MediaServiceDateTaken" minOccurs="0"/>
                <xsd:element ref="ns3:MediaServiceGenerationTime" minOccurs="0"/>
                <xsd:element ref="ns3:MediaServiceEventHashCode" minOccurs="0"/>
                <xsd:element ref="ns3:MediaServiceAutoKeyPoints" minOccurs="0"/>
                <xsd:element ref="ns3:MediaServiceKeyPoints" minOccurs="0"/>
                <xsd:element ref="ns1:_ip_UnifiedCompliancePolicyProperties" minOccurs="0"/>
                <xsd:element ref="ns1:_ip_UnifiedCompliancePolicyUIAction" minOccurs="0"/>
                <xsd:element ref="ns3:MediaLengthInSeconds" minOccurs="0"/>
                <xsd:element ref="ns3:lcf76f155ced4ddcb4097134ff3c332f" minOccurs="0"/>
                <xsd:element ref="ns4:TaxCatchAll" minOccurs="0"/>
                <xsd:element ref="ns3:_Flow_SignoffStatus" minOccurs="0"/>
                <xsd:element ref="ns3:FileDescription"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9fecd16-bce8-49f4-9dd9-1d220008f4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aff8693-f09f-46d3-b0e3-27d2a096cce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Location" ma:index="12" nillable="true" ma:displayName="MediaServiceLocation" ma:internalName="MediaServiceLocation" ma:readOnly="true">
      <xsd:simpleType>
        <xsd:restriction base="dms:Text"/>
      </xsd:simpleType>
    </xsd:element>
    <xsd:element name="MediaServiceAutoTags" ma:index="13" nillable="true" ma:displayName="MediaServiceAutoTags" ma:internalName="MediaServiceAutoTags"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2" nillable="true" ma:displayName="Length (seconds)"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78259696-ad92-4960-a583-f93183b67344" ma:termSetId="09814cd3-568e-fe90-9814-8d621ff8fb84" ma:anchorId="fba54fb3-c3e1-fe81-a776-ca4b69148c4d" ma:open="true" ma:isKeyword="false">
      <xsd:complexType>
        <xsd:sequence>
          <xsd:element ref="pc:Terms" minOccurs="0" maxOccurs="1"/>
        </xsd:sequence>
      </xsd:complexType>
    </xsd:element>
    <xsd:element name="_Flow_SignoffStatus" ma:index="26" nillable="true" ma:displayName="Sign-off status" ma:internalName="Sign_x002d_off_x0020_status">
      <xsd:simpleType>
        <xsd:restriction base="dms:Text"/>
      </xsd:simpleType>
    </xsd:element>
    <xsd:element name="FileDescription" ma:index="27" nillable="true" ma:displayName="File Description" ma:description="What is the file referring to" ma:format="Dropdown" ma:internalName="FileDescription">
      <xsd:simpleType>
        <xsd:restriction base="dms:Note">
          <xsd:maxLength value="255"/>
        </xsd:restriction>
      </xsd:simpleType>
    </xsd:element>
    <xsd:element name="MediaServiceObjectDetectorVersions" ma:index="28"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BillingMetadata" ma:index="3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256c41f-80b1-4991-b3f9-872066a0d15a" elementFormDefault="qualified">
    <xsd:import namespace="http://schemas.microsoft.com/office/2006/documentManagement/types"/>
    <xsd:import namespace="http://schemas.microsoft.com/office/infopath/2007/PartnerControls"/>
    <xsd:element name="TaxCatchAll" ma:index="25" nillable="true" ma:displayName="Taxonomy Catch All Column" ma:hidden="true" ma:list="{fbaba6bc-fa3d-4a8c-900b-6dc034697a4d}" ma:internalName="TaxCatchAll" ma:showField="CatchAllData" ma:web="39fecd16-bce8-49f4-9dd9-1d220008f4e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B3A800B-52AA-4AAD-8800-21F3AFD1D681}">
  <ds:schemaRefs>
    <ds:schemaRef ds:uri="http://schemas.microsoft.com/office/2006/metadata/properties"/>
    <ds:schemaRef ds:uri="http://schemas.microsoft.com/office/infopath/2007/PartnerControls"/>
    <ds:schemaRef ds:uri="http://schemas.microsoft.com/sharepoint/v3"/>
    <ds:schemaRef ds:uri="2256c41f-80b1-4991-b3f9-872066a0d15a"/>
    <ds:schemaRef ds:uri="4aff8693-f09f-46d3-b0e3-27d2a096cce0"/>
  </ds:schemaRefs>
</ds:datastoreItem>
</file>

<file path=customXml/itemProps2.xml><?xml version="1.0" encoding="utf-8"?>
<ds:datastoreItem xmlns:ds="http://schemas.openxmlformats.org/officeDocument/2006/customXml" ds:itemID="{CA03FB16-5ABB-46D9-81AE-C667803F9A0F}">
  <ds:schemaRefs>
    <ds:schemaRef ds:uri="http://schemas.microsoft.com/sharepoint/v3/contenttype/forms"/>
  </ds:schemaRefs>
</ds:datastoreItem>
</file>

<file path=customXml/itemProps3.xml><?xml version="1.0" encoding="utf-8"?>
<ds:datastoreItem xmlns:ds="http://schemas.openxmlformats.org/officeDocument/2006/customXml" ds:itemID="{A34302C1-239E-43AD-BCC3-ADEF4D4945F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9fecd16-bce8-49f4-9dd9-1d220008f4ed"/>
    <ds:schemaRef ds:uri="4aff8693-f09f-46d3-b0e3-27d2a096cce0"/>
    <ds:schemaRef ds:uri="2256c41f-80b1-4991-b3f9-872066a0d15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646</Words>
  <Application>Microsoft Office PowerPoint</Application>
  <PresentationFormat>Widescreen</PresentationFormat>
  <Paragraphs>56</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PowerPoint Presentation</vt:lpstr>
      <vt:lpstr>Jan 1, 2020: IMO mandates &lt;0.5 m/m sulphur fuel (VLSFO) or Flue Gas Desulphurisation if using HFO </vt:lpstr>
      <vt:lpstr>Operational experience</vt:lpstr>
      <vt:lpstr>Variations in VLSFO Pour Point (BV 2024 Annual Report) </vt:lpstr>
      <vt:lpstr>Variations in Viscosity (BV 2024 Annual Report) </vt:lpstr>
      <vt:lpstr>Move to e-BDN (Bunker Delivery Note – required under MARPOL Annex VI)</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Robert Cox</dc:creator>
  <cp:lastModifiedBy>Peter Taylor</cp:lastModifiedBy>
  <cp:revision>29</cp:revision>
  <dcterms:created xsi:type="dcterms:W3CDTF">2025-10-23T10:00:11Z</dcterms:created>
  <dcterms:modified xsi:type="dcterms:W3CDTF">2025-10-27T14:12:50Z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0x010100FE8E6F3FC213FD49A22C34C9B6C7BEBF</vt:lpwstr>
  </property>
  <property fmtid="{D5CDD505-2E9C-101B-9397-08002B2CF9AE}" pid="3" name="MediaServiceImageTags">
    <vt:lpwstr/>
  </property>
</Properties>
</file>